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561263" cy="106934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71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6"/>
          </a:xfrm>
          <a:prstGeom prst="rect">
            <a:avLst/>
          </a:prstGeom>
        </p:spPr>
        <p:txBody>
          <a:bodyPr vert="horz" lIns="92217" tIns="46109" rIns="92217" bIns="461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6"/>
          </a:xfrm>
          <a:prstGeom prst="rect">
            <a:avLst/>
          </a:prstGeom>
        </p:spPr>
        <p:txBody>
          <a:bodyPr vert="horz" lIns="92217" tIns="46109" rIns="92217" bIns="46109" rtlCol="0"/>
          <a:lstStyle>
            <a:lvl1pPr algn="r">
              <a:defRPr sz="1200"/>
            </a:lvl1pPr>
          </a:lstStyle>
          <a:p>
            <a:fld id="{841D1464-08DD-4654-A722-7D99C3D73B39}" type="datetimeFigureOut">
              <a:rPr kumimoji="1" lang="ja-JP" altLang="en-US" smtClean="0"/>
              <a:t>2024/9/30</a:t>
            </a:fld>
            <a:endParaRPr kumimoji="1" lang="ja-JP" altLang="en-US"/>
          </a:p>
        </p:txBody>
      </p:sp>
      <p:sp>
        <p:nvSpPr>
          <p:cNvPr id="4" name="スライド イメージ プレースホルダー 3"/>
          <p:cNvSpPr>
            <a:spLocks noGrp="1" noRot="1" noChangeAspect="1"/>
          </p:cNvSpPr>
          <p:nvPr>
            <p:ph type="sldImg" idx="2"/>
          </p:nvPr>
        </p:nvSpPr>
        <p:spPr>
          <a:xfrm>
            <a:off x="2085975" y="744538"/>
            <a:ext cx="2635250" cy="3729037"/>
          </a:xfrm>
          <a:prstGeom prst="rect">
            <a:avLst/>
          </a:prstGeom>
          <a:noFill/>
          <a:ln w="12700">
            <a:solidFill>
              <a:prstClr val="black"/>
            </a:solidFill>
          </a:ln>
        </p:spPr>
        <p:txBody>
          <a:bodyPr vert="horz" lIns="92217" tIns="46109" rIns="92217" bIns="46109"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3"/>
          </a:xfrm>
          <a:prstGeom prst="rect">
            <a:avLst/>
          </a:prstGeom>
        </p:spPr>
        <p:txBody>
          <a:bodyPr vert="horz" lIns="92217" tIns="46109" rIns="92217" bIns="461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6"/>
          </a:xfrm>
          <a:prstGeom prst="rect">
            <a:avLst/>
          </a:prstGeom>
        </p:spPr>
        <p:txBody>
          <a:bodyPr vert="horz" lIns="92217" tIns="46109" rIns="92217" bIns="461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6"/>
          </a:xfrm>
          <a:prstGeom prst="rect">
            <a:avLst/>
          </a:prstGeom>
        </p:spPr>
        <p:txBody>
          <a:bodyPr vert="horz" lIns="92217" tIns="46109" rIns="92217" bIns="46109" rtlCol="0" anchor="b"/>
          <a:lstStyle>
            <a:lvl1pPr algn="r">
              <a:defRPr sz="1200"/>
            </a:lvl1pPr>
          </a:lstStyle>
          <a:p>
            <a:fld id="{A1527454-D118-4B91-B694-DB289739F73B}" type="slidenum">
              <a:rPr kumimoji="1" lang="ja-JP" altLang="en-US" smtClean="0"/>
              <a:t>‹#›</a:t>
            </a:fld>
            <a:endParaRPr kumimoji="1" lang="ja-JP" altLang="en-US"/>
          </a:p>
        </p:txBody>
      </p:sp>
    </p:spTree>
    <p:extLst>
      <p:ext uri="{BB962C8B-B14F-4D97-AF65-F5344CB8AC3E}">
        <p14:creationId xmlns:p14="http://schemas.microsoft.com/office/powerpoint/2010/main" val="28832497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527454-D118-4B91-B694-DB289739F73B}" type="slidenum">
              <a:rPr kumimoji="1" lang="ja-JP" altLang="en-US" smtClean="0"/>
              <a:t>1</a:t>
            </a:fld>
            <a:endParaRPr kumimoji="1" lang="ja-JP" altLang="en-US"/>
          </a:p>
        </p:txBody>
      </p:sp>
    </p:spTree>
    <p:extLst>
      <p:ext uri="{BB962C8B-B14F-4D97-AF65-F5344CB8AC3E}">
        <p14:creationId xmlns:p14="http://schemas.microsoft.com/office/powerpoint/2010/main" val="862252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6"/>
            <a:ext cx="6427074"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281842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2181226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534133" y="668338"/>
            <a:ext cx="1405923" cy="142256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12427" y="668338"/>
            <a:ext cx="4095684" cy="142256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20941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12564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7" y="6871500"/>
            <a:ext cx="6427074" cy="2123828"/>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371196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4151584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211970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1578204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3409298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3" cy="181193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4050509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0516086-7E7C-49EC-A243-A4E082841C68}" type="datetimeFigureOut">
              <a:rPr kumimoji="1" lang="ja-JP" altLang="en-US" smtClean="0"/>
              <a:t>2024/9/30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42856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16086-7E7C-49EC-A243-A4E082841C68}" type="datetimeFigureOut">
              <a:rPr kumimoji="1" lang="ja-JP" altLang="en-US" smtClean="0"/>
              <a:t>2024/9/30</a:t>
            </a:fld>
            <a:endParaRPr kumimoji="1" lang="ja-JP" altLang="en-US"/>
          </a:p>
        </p:txBody>
      </p:sp>
      <p:sp>
        <p:nvSpPr>
          <p:cNvPr id="5" name="フッター プレースホルダー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BB8D3-F9F2-4071-BFCC-8A2E5494362B}" type="slidenum">
              <a:rPr kumimoji="1" lang="ja-JP" altLang="en-US" smtClean="0"/>
              <a:t>‹#›</a:t>
            </a:fld>
            <a:endParaRPr kumimoji="1" lang="ja-JP" altLang="en-US"/>
          </a:p>
        </p:txBody>
      </p:sp>
    </p:spTree>
    <p:extLst>
      <p:ext uri="{BB962C8B-B14F-4D97-AF65-F5344CB8AC3E}">
        <p14:creationId xmlns:p14="http://schemas.microsoft.com/office/powerpoint/2010/main" val="2106283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microsoft.com/office/2007/relationships/hdphoto" Target="../media/hdphoto2.wdp"/><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2406" y="750446"/>
            <a:ext cx="868497" cy="899997"/>
          </a:xfrm>
          <a:prstGeom prst="rect">
            <a:avLst/>
          </a:prstGeom>
        </p:spPr>
      </p:pic>
      <p:grpSp>
        <p:nvGrpSpPr>
          <p:cNvPr id="6" name="グループ化 5"/>
          <p:cNvGrpSpPr/>
          <p:nvPr/>
        </p:nvGrpSpPr>
        <p:grpSpPr>
          <a:xfrm>
            <a:off x="644497" y="3416079"/>
            <a:ext cx="961759" cy="3258071"/>
            <a:chOff x="1763514" y="4125564"/>
            <a:chExt cx="807010" cy="3239989"/>
          </a:xfrm>
        </p:grpSpPr>
        <p:sp>
          <p:nvSpPr>
            <p:cNvPr id="35" name="角丸四角形 34"/>
            <p:cNvSpPr/>
            <p:nvPr/>
          </p:nvSpPr>
          <p:spPr>
            <a:xfrm>
              <a:off x="1763514" y="5990998"/>
              <a:ext cx="792000" cy="324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講　師</a:t>
              </a:r>
              <a:endParaRPr kumimoji="1" lang="ja-JP" altLang="en-US" dirty="0">
                <a:solidFill>
                  <a:schemeClr val="tx1"/>
                </a:solidFill>
              </a:endParaRPr>
            </a:p>
          </p:txBody>
        </p:sp>
        <p:sp>
          <p:nvSpPr>
            <p:cNvPr id="5" name="角丸四角形 4"/>
            <p:cNvSpPr/>
            <p:nvPr/>
          </p:nvSpPr>
          <p:spPr>
            <a:xfrm>
              <a:off x="1778524" y="4125564"/>
              <a:ext cx="792000" cy="324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日　時</a:t>
              </a:r>
              <a:endParaRPr kumimoji="1" lang="ja-JP" altLang="en-US" dirty="0">
                <a:solidFill>
                  <a:schemeClr val="tx1"/>
                </a:solidFill>
              </a:endParaRPr>
            </a:p>
          </p:txBody>
        </p:sp>
        <p:sp>
          <p:nvSpPr>
            <p:cNvPr id="23" name="角丸四角形 22"/>
            <p:cNvSpPr/>
            <p:nvPr/>
          </p:nvSpPr>
          <p:spPr>
            <a:xfrm>
              <a:off x="1778524" y="4519502"/>
              <a:ext cx="792000" cy="324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場所</a:t>
              </a:r>
              <a:endParaRPr kumimoji="1" lang="ja-JP" altLang="en-US" dirty="0">
                <a:solidFill>
                  <a:schemeClr val="tx1"/>
                </a:solidFill>
              </a:endParaRPr>
            </a:p>
          </p:txBody>
        </p:sp>
        <p:sp>
          <p:nvSpPr>
            <p:cNvPr id="24" name="角丸四角形 23"/>
            <p:cNvSpPr/>
            <p:nvPr/>
          </p:nvSpPr>
          <p:spPr>
            <a:xfrm>
              <a:off x="1778524" y="4884145"/>
              <a:ext cx="792000" cy="324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参加費</a:t>
              </a:r>
              <a:endParaRPr kumimoji="1" lang="ja-JP" altLang="en-US" dirty="0">
                <a:solidFill>
                  <a:schemeClr val="tx1"/>
                </a:solidFill>
              </a:endParaRPr>
            </a:p>
          </p:txBody>
        </p:sp>
        <p:sp>
          <p:nvSpPr>
            <p:cNvPr id="25" name="角丸四角形 24"/>
            <p:cNvSpPr/>
            <p:nvPr/>
          </p:nvSpPr>
          <p:spPr>
            <a:xfrm>
              <a:off x="1778524" y="5542105"/>
              <a:ext cx="792000" cy="324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持ち物</a:t>
              </a:r>
              <a:endParaRPr kumimoji="1" lang="ja-JP" altLang="en-US" dirty="0">
                <a:solidFill>
                  <a:schemeClr val="tx1"/>
                </a:solidFill>
              </a:endParaRPr>
            </a:p>
          </p:txBody>
        </p:sp>
        <p:sp>
          <p:nvSpPr>
            <p:cNvPr id="26" name="角丸四角形 25"/>
            <p:cNvSpPr/>
            <p:nvPr/>
          </p:nvSpPr>
          <p:spPr>
            <a:xfrm>
              <a:off x="1778525" y="6624489"/>
              <a:ext cx="791999" cy="741064"/>
            </a:xfrm>
            <a:prstGeom prst="roundRect">
              <a:avLst>
                <a:gd name="adj" fmla="val 604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申込み</a:t>
              </a:r>
              <a:endParaRPr lang="en-US" altLang="ja-JP" dirty="0" smtClean="0">
                <a:solidFill>
                  <a:schemeClr val="tx1"/>
                </a:solidFill>
              </a:endParaRPr>
            </a:p>
            <a:p>
              <a:pPr algn="ctr"/>
              <a:r>
                <a:rPr kumimoji="1" lang="ja-JP" altLang="en-US" dirty="0">
                  <a:solidFill>
                    <a:schemeClr val="tx1"/>
                  </a:solidFill>
                </a:rPr>
                <a:t>方法</a:t>
              </a:r>
            </a:p>
          </p:txBody>
        </p:sp>
      </p:grpSp>
      <p:sp>
        <p:nvSpPr>
          <p:cNvPr id="9" name="テキスト ボックス 8"/>
          <p:cNvSpPr txBox="1"/>
          <p:nvPr/>
        </p:nvSpPr>
        <p:spPr>
          <a:xfrm>
            <a:off x="463171" y="663807"/>
            <a:ext cx="7124385" cy="707886"/>
          </a:xfrm>
          <a:prstGeom prst="rect">
            <a:avLst/>
          </a:prstGeom>
          <a:noFill/>
        </p:spPr>
        <p:txBody>
          <a:bodyPr wrap="square" rtlCol="0">
            <a:spAutoFit/>
          </a:bodyPr>
          <a:lstStyle/>
          <a:p>
            <a:r>
              <a:rPr kumimoji="1"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ファミリー</a:t>
            </a:r>
            <a:r>
              <a:rPr kumimoji="1"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「料理教室」</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開催します</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95967" y="1348117"/>
            <a:ext cx="6944577" cy="784830"/>
          </a:xfrm>
          <a:prstGeom prst="rect">
            <a:avLst/>
          </a:prstGeom>
        </p:spPr>
        <p:txBody>
          <a:bodyPr wrap="square">
            <a:spAutoFit/>
          </a:bodyPr>
          <a:lstStyle/>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今年度も</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ファミリー</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料理</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教室」</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開催します。お父さん、お母さん、おじいちゃん、おばあちゃんが</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お子さん、お孫さんなどと一緒に楽しく料理をして、家族の絆を深めましょう♪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ご家庭でも作れる料理を講師の先生をお迎えして教えていただきます。</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大勢</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の皆様の参加をお待ち</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おり</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ます。</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558322" y="330182"/>
            <a:ext cx="1152000" cy="338554"/>
          </a:xfrm>
          <a:prstGeom prst="rect">
            <a:avLst/>
          </a:prstGeom>
          <a:noFill/>
          <a:ln>
            <a:solidFill>
              <a:schemeClr val="tx1"/>
            </a:solidFill>
          </a:ln>
        </p:spPr>
        <p:txBody>
          <a:bodyPr wrap="square" rtlCol="0">
            <a:spAutoFit/>
          </a:bodyPr>
          <a:lstStyle/>
          <a:p>
            <a:pPr algn="dist"/>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組合回覧</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8255" y="8448509"/>
            <a:ext cx="7559999" cy="338554"/>
          </a:xfrm>
          <a:prstGeom prst="rect">
            <a:avLst/>
          </a:prstGeom>
          <a:noFill/>
        </p:spPr>
        <p:txBody>
          <a:bodyPr wrap="square" rtlCol="0">
            <a:spAutoFit/>
          </a:bodyPr>
          <a:lstStyle/>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１１</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日　</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ファミリー料理教室</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参加申込書</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4960039" y="10295690"/>
            <a:ext cx="2376264" cy="276999"/>
          </a:xfrm>
          <a:prstGeom prst="rect">
            <a:avLst/>
          </a:prstGeom>
          <a:noFill/>
        </p:spPr>
        <p:txBody>
          <a:bodyPr wrap="square" rtlCol="0">
            <a:spAutoFit/>
          </a:bodyPr>
          <a:lstStyle/>
          <a:p>
            <a:pPr algn="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申込み締切：</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０</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１日（月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3" name="グループ化 32"/>
          <p:cNvGrpSpPr/>
          <p:nvPr/>
        </p:nvGrpSpPr>
        <p:grpSpPr>
          <a:xfrm>
            <a:off x="126345" y="7916294"/>
            <a:ext cx="7560000" cy="215444"/>
            <a:chOff x="158454" y="8405931"/>
            <a:chExt cx="7560000" cy="215444"/>
          </a:xfrm>
        </p:grpSpPr>
        <p:cxnSp>
          <p:nvCxnSpPr>
            <p:cNvPr id="3" name="直線コネクタ 2"/>
            <p:cNvCxnSpPr/>
            <p:nvPr/>
          </p:nvCxnSpPr>
          <p:spPr>
            <a:xfrm>
              <a:off x="158454" y="8539894"/>
              <a:ext cx="756000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7" name="テキスト ボックス 16"/>
            <p:cNvSpPr txBox="1"/>
            <p:nvPr/>
          </p:nvSpPr>
          <p:spPr>
            <a:xfrm>
              <a:off x="3026750" y="8405931"/>
              <a:ext cx="1728192" cy="215444"/>
            </a:xfrm>
            <a:prstGeom prst="rect">
              <a:avLst/>
            </a:prstGeom>
            <a:solidFill>
              <a:schemeClr val="bg1"/>
            </a:solidFill>
            <a:ln>
              <a:noFill/>
            </a:ln>
          </p:spPr>
          <p:txBody>
            <a:bodyPr wrap="square" rtlCol="0">
              <a:spAutoFit/>
            </a:bodyPr>
            <a:lstStyle/>
            <a:p>
              <a:pPr algn="ct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キ　　　リ　　　ト　　　リ</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1" name="表 20"/>
          <p:cNvGraphicFramePr>
            <a:graphicFrameLocks noGrp="1"/>
          </p:cNvGraphicFramePr>
          <p:nvPr>
            <p:extLst>
              <p:ext uri="{D42A27DB-BD31-4B8C-83A1-F6EECF244321}">
                <p14:modId xmlns:p14="http://schemas.microsoft.com/office/powerpoint/2010/main" val="3428942434"/>
              </p:ext>
            </p:extLst>
          </p:nvPr>
        </p:nvGraphicFramePr>
        <p:xfrm>
          <a:off x="1681513" y="6701741"/>
          <a:ext cx="4484134" cy="865658"/>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864000">
                  <a:extLst>
                    <a:ext uri="{9D8B030D-6E8A-4147-A177-3AD203B41FA5}">
                      <a16:colId xmlns:a16="http://schemas.microsoft.com/office/drawing/2014/main" val="20001"/>
                    </a:ext>
                  </a:extLst>
                </a:gridCol>
                <a:gridCol w="108000">
                  <a:extLst>
                    <a:ext uri="{9D8B030D-6E8A-4147-A177-3AD203B41FA5}">
                      <a16:colId xmlns:a16="http://schemas.microsoft.com/office/drawing/2014/main" val="20002"/>
                    </a:ext>
                  </a:extLst>
                </a:gridCol>
                <a:gridCol w="3303854">
                  <a:extLst>
                    <a:ext uri="{9D8B030D-6E8A-4147-A177-3AD203B41FA5}">
                      <a16:colId xmlns:a16="http://schemas.microsoft.com/office/drawing/2014/main" val="20003"/>
                    </a:ext>
                  </a:extLst>
                </a:gridCol>
              </a:tblGrid>
              <a:tr h="317018">
                <a:tc>
                  <a:txBody>
                    <a:bodyPr/>
                    <a:lstStyle/>
                    <a:p>
                      <a:pPr algn="r"/>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主催</a:t>
                      </a:r>
                      <a:endParaRPr kumimoji="1" lang="ja-JP" altLang="en-US" sz="12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108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座光寺地域自治会 健康福祉委員会</a:t>
                      </a:r>
                      <a:endParaRPr kumimoji="1" lang="ja-JP" altLang="en-US" sz="12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7034">
                <a:tc>
                  <a:txBody>
                    <a:bodyPr/>
                    <a:lstStyle/>
                    <a:p>
                      <a:pPr algn="r"/>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dist"/>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お申込み</a:t>
                      </a:r>
                      <a:endParaRPr kumimoji="1" lang="en-US" altLang="ja-JP"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お問合わせ</a:t>
                      </a:r>
                      <a:endParaRPr kumimoji="1" lang="ja-JP" altLang="en-US" sz="12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108000" marR="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800"/>
                        </a:lnSpc>
                      </a:pPr>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健康福祉委員会事務局 座光寺自治振興センター</a:t>
                      </a:r>
                      <a:endParaRPr kumimoji="1" lang="en-US" altLang="ja-JP"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en-US" altLang="ja-JP"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TEL22-1401 </a:t>
                      </a:r>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FAX22-1475</a:t>
                      </a:r>
                      <a:r>
                        <a:rPr kumimoji="1" lang="ja-JP" altLang="en-US" sz="1200" b="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b="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pSp>
        <p:nvGrpSpPr>
          <p:cNvPr id="39" name="グループ化 38"/>
          <p:cNvGrpSpPr/>
          <p:nvPr/>
        </p:nvGrpSpPr>
        <p:grpSpPr>
          <a:xfrm>
            <a:off x="691384" y="8129841"/>
            <a:ext cx="5485639" cy="276999"/>
            <a:chOff x="601886" y="9312577"/>
            <a:chExt cx="5485639" cy="276999"/>
          </a:xfrm>
        </p:grpSpPr>
        <p:sp>
          <p:nvSpPr>
            <p:cNvPr id="14" name="テキスト ボックス 13"/>
            <p:cNvSpPr txBox="1"/>
            <p:nvPr/>
          </p:nvSpPr>
          <p:spPr>
            <a:xfrm>
              <a:off x="656231" y="9312577"/>
              <a:ext cx="5431294"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座光寺自治振興センター　今村　行 　メール、</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も可（</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22-1475</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 name="直線コネクタ 21"/>
            <p:cNvCxnSpPr/>
            <p:nvPr/>
          </p:nvCxnSpPr>
          <p:spPr>
            <a:xfrm>
              <a:off x="601886" y="9589576"/>
              <a:ext cx="4979083" cy="0"/>
            </a:xfrm>
            <a:prstGeom prst="line">
              <a:avLst/>
            </a:prstGeom>
          </p:spPr>
          <p:style>
            <a:lnRef idx="1">
              <a:schemeClr val="dk1"/>
            </a:lnRef>
            <a:fillRef idx="0">
              <a:schemeClr val="dk1"/>
            </a:fillRef>
            <a:effectRef idx="0">
              <a:schemeClr val="dk1"/>
            </a:effectRef>
            <a:fontRef idx="minor">
              <a:schemeClr val="tx1"/>
            </a:fontRef>
          </p:style>
        </p:cxnSp>
      </p:grpSp>
      <p:grpSp>
        <p:nvGrpSpPr>
          <p:cNvPr id="32" name="グループ化 31"/>
          <p:cNvGrpSpPr/>
          <p:nvPr/>
        </p:nvGrpSpPr>
        <p:grpSpPr>
          <a:xfrm>
            <a:off x="1799063" y="7550999"/>
            <a:ext cx="3683169" cy="323165"/>
            <a:chOff x="1638314" y="7789434"/>
            <a:chExt cx="3683169" cy="323165"/>
          </a:xfrm>
        </p:grpSpPr>
        <p:sp>
          <p:nvSpPr>
            <p:cNvPr id="34" name="正方形/長方形 33"/>
            <p:cNvSpPr/>
            <p:nvPr/>
          </p:nvSpPr>
          <p:spPr>
            <a:xfrm>
              <a:off x="1670347" y="7789434"/>
              <a:ext cx="3651136" cy="323165"/>
            </a:xfrm>
            <a:prstGeom prst="rect">
              <a:avLst/>
            </a:prstGeom>
          </p:spPr>
          <p:txBody>
            <a:bodyPr wrap="square">
              <a:spAutoFit/>
            </a:bodyPr>
            <a:lstStyle/>
            <a:p>
              <a:pPr>
                <a:lnSpc>
                  <a:spcPts val="18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この事業は「赤い羽根共同募金」の一部が使われております。</a:t>
              </a:r>
              <a:endParaRPr lang="ja-JP"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6" name="Picture 3" descr="赤い羽根"/>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flipH="1">
              <a:off x="1638314" y="7865266"/>
              <a:ext cx="144016" cy="200626"/>
            </a:xfrm>
            <a:prstGeom prst="rect">
              <a:avLst/>
            </a:prstGeom>
            <a:noFill/>
          </p:spPr>
        </p:pic>
      </p:grpSp>
      <p:pic>
        <p:nvPicPr>
          <p:cNvPr id="29" name="図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73768" y="360750"/>
            <a:ext cx="5173419" cy="245738"/>
          </a:xfrm>
          <a:prstGeom prst="rect">
            <a:avLst/>
          </a:prstGeom>
        </p:spPr>
      </p:pic>
      <p:grpSp>
        <p:nvGrpSpPr>
          <p:cNvPr id="31" name="グループ化 30"/>
          <p:cNvGrpSpPr/>
          <p:nvPr/>
        </p:nvGrpSpPr>
        <p:grpSpPr>
          <a:xfrm>
            <a:off x="671074" y="2129467"/>
            <a:ext cx="6220413" cy="1237820"/>
            <a:chOff x="480602" y="2263909"/>
            <a:chExt cx="6220413" cy="1121640"/>
          </a:xfrm>
        </p:grpSpPr>
        <p:sp>
          <p:nvSpPr>
            <p:cNvPr id="2" name="正方形/長方形 1"/>
            <p:cNvSpPr/>
            <p:nvPr/>
          </p:nvSpPr>
          <p:spPr>
            <a:xfrm>
              <a:off x="625041" y="2325769"/>
              <a:ext cx="6028877" cy="1059780"/>
            </a:xfrm>
            <a:prstGeom prst="rect">
              <a:avLst/>
            </a:prstGeom>
          </p:spPr>
          <p:txBody>
            <a:bodyPr wrap="square">
              <a:spAutoFit/>
            </a:bodyPr>
            <a:lstStyle/>
            <a:p>
              <a:pPr>
                <a:lnSpc>
                  <a:spcPts val="20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≪メニュー≫</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●ハンバーグ</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　●ヨーグルトサラダ</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3145215" y="2735505"/>
              <a:ext cx="2845049" cy="365357"/>
            </a:xfrm>
            <a:prstGeom prst="rect">
              <a:avLst/>
            </a:prstGeom>
          </p:spPr>
          <p:txBody>
            <a:bodyPr wrap="square">
              <a:spAutoFit/>
            </a:bodyPr>
            <a:lstStyle/>
            <a:p>
              <a:pPr>
                <a:lnSpc>
                  <a:spcPts val="24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dirty="0" err="1" smtClean="0">
                  <a:latin typeface="Meiryo UI" panose="020B0604030504040204" pitchFamily="50" charset="-128"/>
                  <a:ea typeface="Meiryo UI" panose="020B0604030504040204" pitchFamily="50" charset="-128"/>
                  <a:cs typeface="Meiryo UI" panose="020B0604030504040204" pitchFamily="50" charset="-128"/>
                </a:rPr>
                <a:t>ぷちぷち</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フルーツポンチ</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80602" y="2263909"/>
              <a:ext cx="6220413" cy="93897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8" name="グループ化 27"/>
          <p:cNvGrpSpPr/>
          <p:nvPr/>
        </p:nvGrpSpPr>
        <p:grpSpPr>
          <a:xfrm>
            <a:off x="5724190" y="8123953"/>
            <a:ext cx="1505897" cy="738243"/>
            <a:chOff x="5713206" y="8385992"/>
            <a:chExt cx="1505897" cy="738243"/>
          </a:xfrm>
        </p:grpSpPr>
        <p:pic>
          <p:nvPicPr>
            <p:cNvPr id="19" name="図 18"/>
            <p:cNvPicPr>
              <a:picLocks noChangeAspect="1"/>
            </p:cNvPicPr>
            <p:nvPr/>
          </p:nvPicPr>
          <p:blipFill>
            <a:blip r:embed="rId6"/>
            <a:stretch>
              <a:fillRect/>
            </a:stretch>
          </p:blipFill>
          <p:spPr>
            <a:xfrm>
              <a:off x="6403250" y="8385992"/>
              <a:ext cx="477254" cy="481593"/>
            </a:xfrm>
            <a:prstGeom prst="rect">
              <a:avLst/>
            </a:prstGeom>
          </p:spPr>
        </p:pic>
        <p:sp>
          <p:nvSpPr>
            <p:cNvPr id="27" name="正方形/長方形 26"/>
            <p:cNvSpPr/>
            <p:nvPr/>
          </p:nvSpPr>
          <p:spPr>
            <a:xfrm>
              <a:off x="5713206" y="8759843"/>
              <a:ext cx="1505897" cy="364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rPr>
                <a:t>メール</a:t>
              </a:r>
              <a:r>
                <a:rPr kumimoji="1" lang="ja-JP" altLang="en-US" sz="1100" dirty="0" smtClean="0">
                  <a:solidFill>
                    <a:schemeClr val="tx1"/>
                  </a:solidFill>
                </a:rPr>
                <a:t>はこちらから</a:t>
              </a:r>
              <a:endParaRPr kumimoji="1" lang="ja-JP" altLang="en-US" sz="1100" dirty="0">
                <a:solidFill>
                  <a:schemeClr val="tx1"/>
                </a:solidFill>
              </a:endParaRPr>
            </a:p>
          </p:txBody>
        </p:sp>
      </p:grpSp>
      <p:graphicFrame>
        <p:nvGraphicFramePr>
          <p:cNvPr id="42" name="表 41"/>
          <p:cNvGraphicFramePr>
            <a:graphicFrameLocks noGrp="1"/>
          </p:cNvGraphicFramePr>
          <p:nvPr>
            <p:extLst>
              <p:ext uri="{D42A27DB-BD31-4B8C-83A1-F6EECF244321}">
                <p14:modId xmlns:p14="http://schemas.microsoft.com/office/powerpoint/2010/main" val="3528235229"/>
              </p:ext>
            </p:extLst>
          </p:nvPr>
        </p:nvGraphicFramePr>
        <p:xfrm>
          <a:off x="487387" y="8866562"/>
          <a:ext cx="6742700" cy="1418101"/>
        </p:xfrm>
        <a:graphic>
          <a:graphicData uri="http://schemas.openxmlformats.org/drawingml/2006/table">
            <a:tbl>
              <a:tblPr firstRow="1" bandRow="1">
                <a:tableStyleId>{2D5ABB26-0587-4C30-8999-92F81FD0307C}</a:tableStyleId>
              </a:tblPr>
              <a:tblGrid>
                <a:gridCol w="1255889">
                  <a:extLst>
                    <a:ext uri="{9D8B030D-6E8A-4147-A177-3AD203B41FA5}">
                      <a16:colId xmlns:a16="http://schemas.microsoft.com/office/drawing/2014/main" val="1980415519"/>
                    </a:ext>
                  </a:extLst>
                </a:gridCol>
                <a:gridCol w="706261">
                  <a:extLst>
                    <a:ext uri="{9D8B030D-6E8A-4147-A177-3AD203B41FA5}">
                      <a16:colId xmlns:a16="http://schemas.microsoft.com/office/drawing/2014/main" val="3057949027"/>
                    </a:ext>
                  </a:extLst>
                </a:gridCol>
                <a:gridCol w="1211373">
                  <a:extLst>
                    <a:ext uri="{9D8B030D-6E8A-4147-A177-3AD203B41FA5}">
                      <a16:colId xmlns:a16="http://schemas.microsoft.com/office/drawing/2014/main" val="371668120"/>
                    </a:ext>
                  </a:extLst>
                </a:gridCol>
                <a:gridCol w="1363269">
                  <a:extLst>
                    <a:ext uri="{9D8B030D-6E8A-4147-A177-3AD203B41FA5}">
                      <a16:colId xmlns:a16="http://schemas.microsoft.com/office/drawing/2014/main" val="389660773"/>
                    </a:ext>
                  </a:extLst>
                </a:gridCol>
                <a:gridCol w="1192082">
                  <a:extLst>
                    <a:ext uri="{9D8B030D-6E8A-4147-A177-3AD203B41FA5}">
                      <a16:colId xmlns:a16="http://schemas.microsoft.com/office/drawing/2014/main" val="1413215213"/>
                    </a:ext>
                  </a:extLst>
                </a:gridCol>
                <a:gridCol w="1013826">
                  <a:extLst>
                    <a:ext uri="{9D8B030D-6E8A-4147-A177-3AD203B41FA5}">
                      <a16:colId xmlns:a16="http://schemas.microsoft.com/office/drawing/2014/main" val="1922857636"/>
                    </a:ext>
                  </a:extLst>
                </a:gridCol>
              </a:tblGrid>
              <a:tr h="320821">
                <a:tc>
                  <a:txBody>
                    <a:bodyPr/>
                    <a:lstStyle/>
                    <a:p>
                      <a:pPr algn="ctr"/>
                      <a:r>
                        <a:rPr kumimoji="1" lang="ja-JP" altLang="en-US" sz="1400" dirty="0" smtClean="0"/>
                        <a:t>子ども氏名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dirty="0" smtClean="0"/>
                        <a:t>年齢</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dirty="0" smtClean="0"/>
                        <a:t>保護者氏名</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dirty="0" smtClean="0"/>
                        <a:t>住所</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dirty="0" smtClean="0"/>
                        <a:t>連絡先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400" dirty="0" smtClean="0"/>
                        <a:t>備考</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16764688"/>
                  </a:ext>
                </a:extLst>
              </a:tr>
              <a:tr h="34376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973155"/>
                  </a:ext>
                </a:extLst>
              </a:tr>
              <a:tr h="34376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3459829"/>
                  </a:ext>
                </a:extLst>
              </a:tr>
              <a:tr h="34376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0483300"/>
                  </a:ext>
                </a:extLst>
              </a:tr>
            </a:tbl>
          </a:graphicData>
        </a:graphic>
      </p:graphicFrame>
      <p:sp>
        <p:nvSpPr>
          <p:cNvPr id="46" name="正方形/長方形 45"/>
          <p:cNvSpPr/>
          <p:nvPr/>
        </p:nvSpPr>
        <p:spPr>
          <a:xfrm>
            <a:off x="1681513" y="3297345"/>
            <a:ext cx="4415700" cy="5329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１１月２日（土）</a:t>
            </a:r>
            <a:r>
              <a:rPr lang="ja-JP" altLang="en-US" b="1" dirty="0">
                <a:solidFill>
                  <a:schemeClr val="tx1"/>
                </a:solidFill>
                <a:latin typeface="Meiryo UI" panose="020B0604030504040204" pitchFamily="50" charset="-128"/>
                <a:ea typeface="Meiryo UI" panose="020B0604030504040204" pitchFamily="50" charset="-128"/>
              </a:rPr>
              <a:t>午前１０時</a:t>
            </a:r>
            <a:r>
              <a:rPr lang="ja-JP" altLang="en-US" sz="1600" dirty="0" smtClean="0">
                <a:solidFill>
                  <a:schemeClr val="tx1"/>
                </a:solidFill>
                <a:latin typeface="Meiryo UI" panose="020B0604030504040204" pitchFamily="50" charset="-128"/>
                <a:ea typeface="Meiryo UI" panose="020B0604030504040204" pitchFamily="50" charset="-128"/>
              </a:rPr>
              <a:t>から</a:t>
            </a:r>
            <a:r>
              <a:rPr lang="en-US" altLang="ja-JP" sz="2000" b="1" dirty="0" smtClean="0">
                <a:solidFill>
                  <a:schemeClr val="tx1"/>
                </a:solidFill>
                <a:latin typeface="Meiryo UI" panose="020B0604030504040204" pitchFamily="50" charset="-128"/>
                <a:ea typeface="Meiryo UI" panose="020B0604030504040204" pitchFamily="50" charset="-128"/>
              </a:rPr>
              <a:t>1</a:t>
            </a:r>
            <a:r>
              <a:rPr lang="ja-JP" altLang="en-US" sz="2000" b="1" dirty="0" smtClean="0">
                <a:solidFill>
                  <a:schemeClr val="tx1"/>
                </a:solidFill>
                <a:latin typeface="Meiryo UI" panose="020B0604030504040204" pitchFamily="50" charset="-128"/>
                <a:ea typeface="Meiryo UI" panose="020B0604030504040204" pitchFamily="50" charset="-128"/>
              </a:rPr>
              <a:t>３時</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709305" y="3582749"/>
            <a:ext cx="4320480" cy="77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u="sng" dirty="0" smtClean="0">
                <a:solidFill>
                  <a:schemeClr val="tx1"/>
                </a:solidFill>
                <a:latin typeface="Meiryo UI" panose="020B0604030504040204" pitchFamily="50" charset="-128"/>
                <a:ea typeface="Meiryo UI" panose="020B0604030504040204" pitchFamily="50" charset="-128"/>
              </a:rPr>
              <a:t>上郷</a:t>
            </a:r>
            <a:r>
              <a:rPr lang="ja-JP" altLang="en-US" b="1" u="sng" dirty="0">
                <a:solidFill>
                  <a:schemeClr val="tx1"/>
                </a:solidFill>
                <a:latin typeface="Meiryo UI" panose="020B0604030504040204" pitchFamily="50" charset="-128"/>
                <a:ea typeface="Meiryo UI" panose="020B0604030504040204" pitchFamily="50" charset="-128"/>
              </a:rPr>
              <a:t>公民館</a:t>
            </a: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調理室</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1820818" y="4204712"/>
            <a:ext cx="5766738" cy="77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材料費代　子ども２</a:t>
            </a:r>
            <a:r>
              <a:rPr lang="en-US" altLang="ja-JP" dirty="0" smtClean="0">
                <a:solidFill>
                  <a:schemeClr val="tx1"/>
                </a:solidFill>
                <a:latin typeface="Meiryo UI" panose="020B0604030504040204" pitchFamily="50" charset="-128"/>
                <a:ea typeface="Meiryo UI" panose="020B0604030504040204" pitchFamily="50" charset="-128"/>
              </a:rPr>
              <a:t>00</a:t>
            </a:r>
            <a:r>
              <a:rPr lang="ja-JP" altLang="en-US" dirty="0" smtClean="0">
                <a:solidFill>
                  <a:schemeClr val="tx1"/>
                </a:solidFill>
                <a:latin typeface="Meiryo UI" panose="020B0604030504040204" pitchFamily="50" charset="-128"/>
                <a:ea typeface="Meiryo UI" panose="020B0604030504040204" pitchFamily="50" charset="-128"/>
              </a:rPr>
              <a:t>円、大人</a:t>
            </a:r>
            <a:r>
              <a:rPr lang="en-US" altLang="ja-JP" dirty="0" smtClean="0">
                <a:solidFill>
                  <a:schemeClr val="tx1"/>
                </a:solidFill>
                <a:latin typeface="Meiryo UI" panose="020B0604030504040204" pitchFamily="50" charset="-128"/>
                <a:ea typeface="Meiryo UI" panose="020B0604030504040204" pitchFamily="50" charset="-128"/>
              </a:rPr>
              <a:t>300</a:t>
            </a:r>
            <a:r>
              <a:rPr lang="ja-JP" altLang="en-US" dirty="0" smtClean="0">
                <a:solidFill>
                  <a:schemeClr val="tx1"/>
                </a:solidFill>
                <a:latin typeface="Meiryo UI" panose="020B0604030504040204" pitchFamily="50" charset="-128"/>
                <a:ea typeface="Meiryo UI" panose="020B0604030504040204" pitchFamily="50" charset="-128"/>
              </a:rPr>
              <a:t>円</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お子さんの対象年齢は小学生以上、</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家族</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人くらいまで</a:t>
            </a:r>
          </a:p>
          <a:p>
            <a:pPr algn="ct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1821808" y="4815760"/>
            <a:ext cx="6201136" cy="338554"/>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マスク、エプロン、三角巾（手ぬぐい</a:t>
            </a:r>
            <a:r>
              <a:rPr lang="ja-JP" altLang="en-US" sz="1600" dirty="0" smtClean="0">
                <a:latin typeface="Meiryo UI" panose="020B0604030504040204" pitchFamily="50" charset="-128"/>
                <a:ea typeface="Meiryo UI" panose="020B0604030504040204" pitchFamily="50" charset="-128"/>
              </a:rPr>
              <a:t>）</a:t>
            </a:r>
            <a:endParaRPr lang="ja-JP" altLang="en-US"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正方形/長方形 50"/>
          <p:cNvSpPr/>
          <p:nvPr/>
        </p:nvSpPr>
        <p:spPr>
          <a:xfrm>
            <a:off x="1862262" y="5271515"/>
            <a:ext cx="2781531" cy="338554"/>
          </a:xfrm>
          <a:prstGeom prst="rect">
            <a:avLst/>
          </a:prstGeom>
        </p:spPr>
        <p:txBody>
          <a:bodyPr wrap="none">
            <a:spAutoFit/>
          </a:bodyPr>
          <a:lstStyle/>
          <a:p>
            <a:r>
              <a:rPr lang="ja-JP" altLang="en-US" sz="16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栄養士　　北原　由紀恵　先生</a:t>
            </a:r>
          </a:p>
        </p:txBody>
      </p:sp>
      <p:sp>
        <p:nvSpPr>
          <p:cNvPr id="52" name="正方形/長方形 51"/>
          <p:cNvSpPr/>
          <p:nvPr/>
        </p:nvSpPr>
        <p:spPr>
          <a:xfrm>
            <a:off x="1643732" y="5812222"/>
            <a:ext cx="5832181" cy="1015663"/>
          </a:xfrm>
          <a:prstGeom prst="rect">
            <a:avLst/>
          </a:prstGeom>
        </p:spPr>
        <p:txBody>
          <a:bodyPr wrap="square">
            <a:spAutoFit/>
          </a:bodyPr>
          <a:lstStyle/>
          <a:p>
            <a:pPr lvl="0">
              <a:lnSpc>
                <a:spcPts val="1800"/>
              </a:lnSpc>
            </a:pPr>
            <a:r>
              <a:rPr lang="ja-JP" altLang="en-US" sz="1200" dirty="0">
                <a:solidFill>
                  <a:prstClr val="black"/>
                </a:solidFill>
              </a:rPr>
              <a:t>下記申込書を自治振興センター事務局まで提出</a:t>
            </a:r>
            <a:r>
              <a:rPr lang="en-US" altLang="ja-JP" sz="1200" dirty="0">
                <a:solidFill>
                  <a:prstClr val="black"/>
                </a:solidFill>
              </a:rPr>
              <a:t>(FAX</a:t>
            </a:r>
            <a:r>
              <a:rPr lang="ja-JP" altLang="en-US" sz="1200" dirty="0">
                <a:solidFill>
                  <a:prstClr val="black"/>
                </a:solidFill>
              </a:rPr>
              <a:t>可</a:t>
            </a:r>
            <a:r>
              <a:rPr lang="en-US" altLang="ja-JP" sz="1200" dirty="0">
                <a:solidFill>
                  <a:prstClr val="black"/>
                </a:solidFill>
              </a:rPr>
              <a:t>)</a:t>
            </a:r>
          </a:p>
          <a:p>
            <a:pPr lvl="0">
              <a:lnSpc>
                <a:spcPts val="1800"/>
              </a:lnSpc>
            </a:pPr>
            <a:r>
              <a:rPr lang="ja-JP" altLang="en-US" sz="1200" dirty="0">
                <a:solidFill>
                  <a:prstClr val="black"/>
                </a:solidFill>
              </a:rPr>
              <a:t>またはお電話にてお申込みください。</a:t>
            </a:r>
            <a:endParaRPr lang="en-US" altLang="ja-JP" sz="1200" dirty="0">
              <a:solidFill>
                <a:prstClr val="black"/>
              </a:solidFill>
            </a:endParaRPr>
          </a:p>
          <a:p>
            <a:pPr lvl="0">
              <a:lnSpc>
                <a:spcPts val="1800"/>
              </a:lnSpc>
            </a:pPr>
            <a:r>
              <a:rPr lang="ja-JP" altLang="en-US" sz="1400" b="1" dirty="0">
                <a:solidFill>
                  <a:prstClr val="black"/>
                </a:solidFill>
                <a:latin typeface="ＭＳ ゴシック" panose="020B0609070205080204" pitchFamily="49" charset="-128"/>
                <a:ea typeface="ＭＳ ゴシック" panose="020B0609070205080204" pitchFamily="49" charset="-128"/>
              </a:rPr>
              <a:t>申込み締切：１０月</a:t>
            </a:r>
            <a:r>
              <a:rPr lang="ja-JP" altLang="en-US" sz="1400" b="1" dirty="0" smtClean="0">
                <a:solidFill>
                  <a:prstClr val="black"/>
                </a:solidFill>
                <a:latin typeface="ＭＳ ゴシック" panose="020B0609070205080204" pitchFamily="49" charset="-128"/>
                <a:ea typeface="ＭＳ ゴシック" panose="020B0609070205080204" pitchFamily="49" charset="-128"/>
              </a:rPr>
              <a:t>２１日</a:t>
            </a:r>
            <a:r>
              <a:rPr lang="en-US" altLang="ja-JP" sz="1400" b="1" dirty="0" smtClean="0">
                <a:solidFill>
                  <a:prstClr val="black"/>
                </a:solidFill>
                <a:latin typeface="ＭＳ ゴシック" panose="020B0609070205080204" pitchFamily="49" charset="-128"/>
                <a:ea typeface="ＭＳ ゴシック" panose="020B0609070205080204" pitchFamily="49" charset="-128"/>
              </a:rPr>
              <a:t>(</a:t>
            </a:r>
            <a:r>
              <a:rPr lang="ja-JP" altLang="en-US" sz="1400" b="1" dirty="0">
                <a:solidFill>
                  <a:prstClr val="black"/>
                </a:solidFill>
                <a:latin typeface="ＭＳ ゴシック" panose="020B0609070205080204" pitchFamily="49" charset="-128"/>
                <a:ea typeface="ＭＳ ゴシック" panose="020B0609070205080204" pitchFamily="49" charset="-128"/>
              </a:rPr>
              <a:t>月</a:t>
            </a:r>
            <a:r>
              <a:rPr lang="en-US" altLang="ja-JP" sz="1400" b="1" dirty="0" smtClean="0">
                <a:solidFill>
                  <a:prstClr val="black"/>
                </a:solidFill>
                <a:latin typeface="ＭＳ ゴシック" panose="020B0609070205080204" pitchFamily="49" charset="-128"/>
                <a:ea typeface="ＭＳ ゴシック" panose="020B0609070205080204" pitchFamily="49" charset="-128"/>
              </a:rPr>
              <a:t>)</a:t>
            </a:r>
            <a:r>
              <a:rPr lang="ja-JP" altLang="en-US" sz="1400" b="1" dirty="0">
                <a:solidFill>
                  <a:prstClr val="black"/>
                </a:solidFill>
                <a:latin typeface="ＭＳ ゴシック" panose="020B0609070205080204" pitchFamily="49" charset="-128"/>
                <a:ea typeface="ＭＳ ゴシック" panose="020B0609070205080204" pitchFamily="49" charset="-128"/>
              </a:rPr>
              <a:t>　</a:t>
            </a:r>
            <a:r>
              <a:rPr lang="ja-JP" altLang="en-US" sz="1100" b="1" dirty="0">
                <a:solidFill>
                  <a:prstClr val="black"/>
                </a:solidFill>
                <a:latin typeface="ＭＳ ゴシック" panose="020B0609070205080204" pitchFamily="49" charset="-128"/>
                <a:ea typeface="ＭＳ ゴシック" panose="020B0609070205080204" pitchFamily="49" charset="-128"/>
              </a:rPr>
              <a:t>応募者多数の場合は抽選致します。　　　　　　　　　　　</a:t>
            </a:r>
            <a:r>
              <a:rPr lang="ja-JP" altLang="en-US" sz="1400" b="1" dirty="0">
                <a:solidFill>
                  <a:prstClr val="black"/>
                </a:solidFill>
                <a:latin typeface="ＭＳ ゴシック" panose="020B0609070205080204" pitchFamily="49" charset="-128"/>
                <a:ea typeface="ＭＳ ゴシック" panose="020B0609070205080204" pitchFamily="49" charset="-128"/>
              </a:rPr>
              <a:t>　</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a:p>
            <a:pPr lvl="0">
              <a:lnSpc>
                <a:spcPts val="1800"/>
              </a:lnSpc>
            </a:pPr>
            <a:r>
              <a:rPr lang="ja-JP" altLang="en-US" sz="1100" b="1" dirty="0">
                <a:solidFill>
                  <a:prstClr val="black"/>
                </a:solidFill>
                <a:latin typeface="ＭＳ ゴシック" panose="020B0609070205080204" pitchFamily="49" charset="-128"/>
                <a:ea typeface="ＭＳ ゴシック" panose="020B0609070205080204" pitchFamily="49" charset="-128"/>
              </a:rPr>
              <a:t>感染状況により中止になる場合があります。その場合、参加申込者に個別にご連絡します。</a:t>
            </a:r>
            <a:endParaRPr lang="en-US" altLang="ja-JP" sz="1100" b="1" dirty="0">
              <a:solidFill>
                <a:prstClr val="black"/>
              </a:solidFill>
              <a:latin typeface="ＭＳ ゴシック" panose="020B0609070205080204" pitchFamily="49" charset="-128"/>
              <a:ea typeface="ＭＳ ゴシック" panose="020B0609070205080204" pitchFamily="49" charset="-128"/>
            </a:endParaRPr>
          </a:p>
        </p:txBody>
      </p:sp>
      <p:sp>
        <p:nvSpPr>
          <p:cNvPr id="11" name="角丸四角形吹き出し 10"/>
          <p:cNvSpPr/>
          <p:nvPr/>
        </p:nvSpPr>
        <p:spPr>
          <a:xfrm>
            <a:off x="5813785" y="4875583"/>
            <a:ext cx="1365705" cy="395932"/>
          </a:xfrm>
          <a:prstGeom prst="wedgeRoundRectCallout">
            <a:avLst>
              <a:gd name="adj1" fmla="val -38369"/>
              <a:gd name="adj2" fmla="val -6656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795047" y="4860747"/>
            <a:ext cx="1260638" cy="400110"/>
          </a:xfrm>
          <a:prstGeom prst="rect">
            <a:avLst/>
          </a:prstGeom>
          <a:noFill/>
        </p:spPr>
        <p:txBody>
          <a:bodyPr wrap="square" rtlCol="0">
            <a:spAutoFit/>
          </a:bodyPr>
          <a:lstStyle/>
          <a:p>
            <a:r>
              <a:rPr kumimoji="1" lang="ja-JP" altLang="en-US" sz="1000" dirty="0" smtClean="0"/>
              <a:t>男性おひとり参加も歓迎です！</a:t>
            </a:r>
            <a:endParaRPr kumimoji="1" lang="ja-JP" altLang="en-US" sz="1000" dirty="0"/>
          </a:p>
        </p:txBody>
      </p:sp>
      <p:sp>
        <p:nvSpPr>
          <p:cNvPr id="38" name="テキスト ボックス 37"/>
          <p:cNvSpPr txBox="1"/>
          <p:nvPr/>
        </p:nvSpPr>
        <p:spPr>
          <a:xfrm rot="21235751">
            <a:off x="5501996" y="3719823"/>
            <a:ext cx="1657730" cy="461665"/>
          </a:xfrm>
          <a:prstGeom prst="rect">
            <a:avLst/>
          </a:prstGeom>
          <a:noFill/>
        </p:spPr>
        <p:txBody>
          <a:bodyPr wrap="square" rtlCol="0">
            <a:spAutoFit/>
          </a:bodyPr>
          <a:lstStyle/>
          <a:p>
            <a:r>
              <a:rPr kumimoji="1" lang="ja-JP" altLang="en-US" sz="1200" dirty="0" smtClean="0"/>
              <a:t>調理後、皆で食事を</a:t>
            </a:r>
            <a:endParaRPr kumimoji="1" lang="en-US" altLang="ja-JP" sz="1200" dirty="0" smtClean="0"/>
          </a:p>
          <a:p>
            <a:r>
              <a:rPr kumimoji="1" lang="ja-JP" altLang="en-US" sz="1200" dirty="0" smtClean="0"/>
              <a:t>します。</a:t>
            </a:r>
            <a:endParaRPr kumimoji="1" lang="ja-JP" altLang="en-US" sz="1200" dirty="0"/>
          </a:p>
        </p:txBody>
      </p:sp>
      <p:sp>
        <p:nvSpPr>
          <p:cNvPr id="49" name="テキスト ボックス 48"/>
          <p:cNvSpPr txBox="1"/>
          <p:nvPr/>
        </p:nvSpPr>
        <p:spPr>
          <a:xfrm>
            <a:off x="6285828" y="158768"/>
            <a:ext cx="721888" cy="215444"/>
          </a:xfrm>
          <a:prstGeom prst="rect">
            <a:avLst/>
          </a:prstGeom>
          <a:noFill/>
          <a:ln>
            <a:solidFill>
              <a:schemeClr val="tx1"/>
            </a:solidFill>
          </a:ln>
        </p:spPr>
        <p:txBody>
          <a:bodyPr wrap="square" rtlCol="0">
            <a:spAutoFit/>
          </a:bodyPr>
          <a:lstStyle/>
          <a:p>
            <a:pPr algn="dist"/>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rPr>
              <a:t>6.10.3</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図 7"/>
          <p:cNvPicPr>
            <a:picLocks noChangeAspect="1"/>
          </p:cNvPicPr>
          <p:nvPr/>
        </p:nvPicPr>
        <p:blipFill>
          <a:blip r:embed="rId7" cstate="print">
            <a:extLst>
              <a:ext uri="{BEBA8EAE-BF5A-486C-A8C5-ECC9F3942E4B}">
                <a14:imgProps xmlns:a14="http://schemas.microsoft.com/office/drawing/2010/main">
                  <a14:imgLayer r:embed="rId8">
                    <a14:imgEffect>
                      <a14:sharpenSoften amount="100000"/>
                    </a14:imgEffect>
                    <a14:imgEffect>
                      <a14:brightnessContrast bright="2000" contrast="68000"/>
                    </a14:imgEffect>
                  </a14:imgLayer>
                </a14:imgProps>
              </a:ext>
              <a:ext uri="{28A0092B-C50C-407E-A947-70E740481C1C}">
                <a14:useLocalDpi xmlns:a14="http://schemas.microsoft.com/office/drawing/2010/main" val="0"/>
              </a:ext>
            </a:extLst>
          </a:blip>
          <a:stretch>
            <a:fillRect/>
          </a:stretch>
        </p:blipFill>
        <p:spPr>
          <a:xfrm>
            <a:off x="5791519" y="2195610"/>
            <a:ext cx="1410235" cy="1399657"/>
          </a:xfrm>
          <a:prstGeom prst="rect">
            <a:avLst/>
          </a:prstGeom>
        </p:spPr>
      </p:pic>
      <p:pic>
        <p:nvPicPr>
          <p:cNvPr id="18" name="図 17"/>
          <p:cNvPicPr>
            <a:picLocks noChangeAspect="1"/>
          </p:cNvPicPr>
          <p:nvPr/>
        </p:nvPicPr>
        <p:blipFill>
          <a:blip r:embed="rId9">
            <a:extLst>
              <a:ext uri="{BEBA8EAE-BF5A-486C-A8C5-ECC9F3942E4B}">
                <a14:imgProps xmlns:a14="http://schemas.microsoft.com/office/drawing/2010/main">
                  <a14:imgLayer r:embed="rId10">
                    <a14:imgEffect>
                      <a14:brightnessContrast bright="-24000" contrast="70000"/>
                    </a14:imgEffect>
                  </a14:imgLayer>
                </a14:imgProps>
              </a:ext>
              <a:ext uri="{28A0092B-C50C-407E-A947-70E740481C1C}">
                <a14:useLocalDpi xmlns:a14="http://schemas.microsoft.com/office/drawing/2010/main" val="0"/>
              </a:ext>
            </a:extLst>
          </a:blip>
          <a:stretch>
            <a:fillRect/>
          </a:stretch>
        </p:blipFill>
        <p:spPr>
          <a:xfrm>
            <a:off x="686818" y="2040978"/>
            <a:ext cx="761809" cy="761809"/>
          </a:xfrm>
          <a:prstGeom prst="rect">
            <a:avLst/>
          </a:prstGeom>
        </p:spPr>
      </p:pic>
    </p:spTree>
    <p:extLst>
      <p:ext uri="{BB962C8B-B14F-4D97-AF65-F5344CB8AC3E}">
        <p14:creationId xmlns:p14="http://schemas.microsoft.com/office/powerpoint/2010/main" val="1100355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898</TotalTime>
  <Words>132</Words>
  <Application>Microsoft Office PowerPoint</Application>
  <PresentationFormat>ユーザー設定</PresentationFormat>
  <Paragraphs>54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池野 久美</dc:creator>
  <cp:lastModifiedBy>今村 洋子</cp:lastModifiedBy>
  <cp:revision>121</cp:revision>
  <cp:lastPrinted>2024-09-30T01:49:29Z</cp:lastPrinted>
  <dcterms:created xsi:type="dcterms:W3CDTF">2018-04-12T02:55:14Z</dcterms:created>
  <dcterms:modified xsi:type="dcterms:W3CDTF">2024-09-30T01:49:59Z</dcterms:modified>
</cp:coreProperties>
</file>